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3" r:id="rId7"/>
    <p:sldId id="266" r:id="rId8"/>
    <p:sldId id="267" r:id="rId9"/>
    <p:sldId id="257" r:id="rId10"/>
    <p:sldId id="258" r:id="rId11"/>
    <p:sldId id="265" r:id="rId12"/>
    <p:sldId id="272" r:id="rId13"/>
    <p:sldId id="269" r:id="rId14"/>
    <p:sldId id="270" r:id="rId15"/>
    <p:sldId id="268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1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DA22-4A9A-498C-99B6-435A8128F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33C5E-5A03-4E97-9BF2-693AA6178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8C977-FAB0-4F31-B033-BB05DFB3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CCD36-BEA2-47A3-B0FD-7B6F6551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E0DC-693B-46CD-98E7-00F532E6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7A5C-086D-4949-AB46-CDAF5D9D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7A235-0D57-4065-B9B3-0F8912D17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8DA0-D2D3-49D1-BE03-7D292A4E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F3B5-C4BE-4008-BB87-03F9B952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65866-55CF-4F6B-BB9A-061924E8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2A8199-2FBE-4EA6-99B1-D97041F3A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22893-F71F-4E6A-A113-2D59F21A9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78E18-33CC-4A83-B0FC-A93A2AA1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3DD23-4332-4D33-B6FC-059D6B38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3A450-65CB-47E7-8DAE-57B6DDB5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1FB2-A9FD-4F40-99D5-B91DD194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5E35-0660-4AD2-AA74-3BCF85BE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D7A9-EF96-47D1-991F-F494D91B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123B8-1804-413C-9AA3-BF1BE500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870F6-A9B5-4247-87A2-96792EDA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7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C6F6-99C3-4E11-BA13-53454AF4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531FA-F1EB-49BA-9861-219EB7D47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39E88-4190-46CA-9830-D29DCE9F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09051-80EA-48F9-BB81-ACD2CA88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BF49B-F472-4079-BD32-2F051B34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848A-8AD5-4B50-B8EF-EE5206D5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3D26-9103-46E3-8CE4-78BD23869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94390-8BF1-4D11-9073-4AA14D33B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683EF-724B-46AF-B2EC-0E4A6720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DCA8C-BCB2-47FE-A092-C9FDA09A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A2BBE-4544-47AB-8941-13E27C92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6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31F3-BCD5-499B-AA2E-24693CAE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927C1-C613-4BE1-874B-960DCC3A5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67D7F-11C1-4C24-BC9A-06D66A6A9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CC2D1-2C14-4EAE-AA65-369694000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7D950F-95BF-4BC4-828B-1E418D34A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7FC65-4CFD-40D1-9747-EE818AE5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A61C64-0AA4-4FA2-8613-3A1E5159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0DC3E-D63D-483A-8EEA-3E02997E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7C3E-2686-4535-BEBA-6841FBC1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18411-BCC6-4810-B983-320F1535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C0A7A-C0F6-4C2B-B8B0-030A1404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0EB60-D4C0-4425-9028-732CADD7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B66134-C9D8-4E3C-89A0-7751E88F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F95B8-2344-43BF-A5DC-1E2275A6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A242E-3E04-4228-8621-CFFA899E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1BAD-CC78-42D8-8046-4295BB8B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41CA3-230C-41D3-9DA4-36A2A4EA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49F68-5764-4BF9-91DF-30608BF21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4F55A-96C5-43E6-B710-4D6516C3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5AA47-D67C-4209-88A0-DA362685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7809B-0B20-44E8-B2A9-683B6971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7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9E09-18F6-4ED6-9EE3-DAB3C7C5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0ACD2C-2AD9-49A3-9033-D6596E8AE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FA6BF-1B4E-4B1B-998F-9AC8B8BF5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D891-122B-4F89-958D-EE04E658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A240F-D684-4F3C-9E9F-6D0DDFDB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A0B52-B772-4849-AB3B-14898A99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7E209-CD0A-4B9E-ADB7-3B4854BD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DDCC7-F66C-47EF-AB75-8393AA12D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E883A-30B9-4765-AF03-BB030EC47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A623-3D6E-48BB-94CE-05B07F3A895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2E6F-C40C-4A1D-9E43-9A0D2787E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AD857-827E-4593-901D-E2F5084BA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3FFA-5BA6-4094-92E7-4EEF0F96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A521-FD7E-44BB-B94A-CDD9D1D80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424" y="2053805"/>
            <a:ext cx="9144000" cy="2750390"/>
          </a:xfrm>
        </p:spPr>
        <p:txBody>
          <a:bodyPr/>
          <a:lstStyle/>
          <a:p>
            <a:r>
              <a:rPr lang="en-US" dirty="0"/>
              <a:t>Joins Part 2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Using Aliases</a:t>
            </a:r>
          </a:p>
        </p:txBody>
      </p:sp>
    </p:spTree>
    <p:extLst>
      <p:ext uri="{BB962C8B-B14F-4D97-AF65-F5344CB8AC3E}">
        <p14:creationId xmlns:p14="http://schemas.microsoft.com/office/powerpoint/2010/main" val="373663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746364-B2DB-4D27-B37F-F7FEE5FDA378}"/>
              </a:ext>
            </a:extLst>
          </p:cNvPr>
          <p:cNvSpPr/>
          <p:nvPr/>
        </p:nvSpPr>
        <p:spPr>
          <a:xfrm>
            <a:off x="3048000" y="14482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companyname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'2011-08-31'</a:t>
            </a:r>
            <a:endParaRPr lang="en-US" sz="4000" dirty="0">
              <a:highlight>
                <a:srgbClr val="FFFFFF"/>
              </a:highlight>
            </a:endParaRPr>
          </a:p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CompanyName,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</a:t>
            </a:r>
          </a:p>
          <a:p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 Join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CustomerOrder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OrderDate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'2011-08-31'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6A84B-A072-4A71-A932-3091C3A5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22" y="444491"/>
            <a:ext cx="7162799" cy="621496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F3E83-0327-4868-8561-E0D3039E76E6}"/>
              </a:ext>
            </a:extLst>
          </p:cNvPr>
          <p:cNvSpPr txBox="1"/>
          <p:nvPr/>
        </p:nvSpPr>
        <p:spPr>
          <a:xfrm>
            <a:off x="250257" y="182881"/>
            <a:ext cx="300308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Hospital Database</a:t>
            </a:r>
          </a:p>
        </p:txBody>
      </p:sp>
    </p:spTree>
    <p:extLst>
      <p:ext uri="{BB962C8B-B14F-4D97-AF65-F5344CB8AC3E}">
        <p14:creationId xmlns:p14="http://schemas.microsoft.com/office/powerpoint/2010/main" val="175416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4671-E98C-4F69-B554-39B8B98B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190500"/>
            <a:ext cx="11163300" cy="873125"/>
          </a:xfrm>
        </p:spPr>
        <p:txBody>
          <a:bodyPr>
            <a:normAutofit fontScale="90000"/>
          </a:bodyPr>
          <a:lstStyle/>
          <a:p>
            <a:r>
              <a:rPr lang="en-US" dirty="0"/>
              <a:t>SQLCMD is faster than SSMS if your DD is organized: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13CA7-E4EA-45D2-8973-21BB15B6A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926"/>
            <a:ext cx="10515600" cy="536257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Create database hotel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Go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Use hotel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go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Create table clerk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clerkID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primary key not null,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0000"/>
                </a:solidFill>
              </a:rPr>
              <a:t>firstName</a:t>
            </a:r>
            <a:r>
              <a:rPr lang="en-US" sz="1800" dirty="0">
                <a:solidFill>
                  <a:srgbClr val="FF0000"/>
                </a:solidFill>
              </a:rPr>
              <a:t> varchar(10) not null,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0000"/>
                </a:solidFill>
              </a:rPr>
              <a:t>lastName</a:t>
            </a:r>
            <a:r>
              <a:rPr lang="en-US" sz="1800" dirty="0">
                <a:solidFill>
                  <a:srgbClr val="FF0000"/>
                </a:solidFill>
              </a:rPr>
              <a:t> varchar(10) not null,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Street varchar(10) not null,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City varchar(10) not null,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State char(2) not null,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Zip varchar(5) not null,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Phone varchar(14) not null);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Go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Drop database hotel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Go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solidFill>
                  <a:srgbClr val="0070C0"/>
                </a:solidFill>
              </a:rPr>
              <a:t>I keep several “standard table create scripts” ready to go.</a:t>
            </a:r>
          </a:p>
        </p:txBody>
      </p:sp>
    </p:spTree>
    <p:extLst>
      <p:ext uri="{BB962C8B-B14F-4D97-AF65-F5344CB8AC3E}">
        <p14:creationId xmlns:p14="http://schemas.microsoft.com/office/powerpoint/2010/main" val="56076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8629-F945-43F0-AA14-3FAE116C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18DB-BA29-4760-A660-E77C8485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A57DE-D7D0-43A6-90AE-F0BB47C2D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39C5D-02EF-4F30-9D13-674A4D50031F}"/>
              </a:ext>
            </a:extLst>
          </p:cNvPr>
          <p:cNvSpPr txBox="1"/>
          <p:nvPr/>
        </p:nvSpPr>
        <p:spPr>
          <a:xfrm>
            <a:off x="3513221" y="1976752"/>
            <a:ext cx="3031958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Join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5DB5-0038-4E45-B1AC-8CBEE8DE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A09A-6773-4694-88C8-88993E938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9C88E-C33E-4397-A722-0B1C6C64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668BB-F230-4FB3-8E62-9931649B18A4}"/>
              </a:ext>
            </a:extLst>
          </p:cNvPr>
          <p:cNvSpPr txBox="1"/>
          <p:nvPr/>
        </p:nvSpPr>
        <p:spPr>
          <a:xfrm>
            <a:off x="3599848" y="1283733"/>
            <a:ext cx="3031958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 Join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8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2150-1C45-40B7-A6D4-B404872F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8B91-2DB0-436D-8861-A3D35EFE8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322D2-1392-434B-B9EE-F01712AD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82DF2-EEFC-4F8F-B864-F03B1D5F23D7}"/>
              </a:ext>
            </a:extLst>
          </p:cNvPr>
          <p:cNvSpPr txBox="1"/>
          <p:nvPr/>
        </p:nvSpPr>
        <p:spPr>
          <a:xfrm>
            <a:off x="6679932" y="1690688"/>
            <a:ext cx="236781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Union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86058CD-F608-49BF-8BF6-B4C45A71A282}"/>
              </a:ext>
            </a:extLst>
          </p:cNvPr>
          <p:cNvSpPr/>
          <p:nvPr/>
        </p:nvSpPr>
        <p:spPr>
          <a:xfrm rot="10800000">
            <a:off x="4225491" y="1825625"/>
            <a:ext cx="2232258" cy="1475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B30EAB-E410-4E78-BEE8-AC2E87489821}"/>
              </a:ext>
            </a:extLst>
          </p:cNvPr>
          <p:cNvSpPr/>
          <p:nvPr/>
        </p:nvSpPr>
        <p:spPr>
          <a:xfrm>
            <a:off x="247426" y="628233"/>
            <a:ext cx="708301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Hospital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.start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nurse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Assignment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.start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bed.bedsize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nurse</a:t>
            </a:r>
          </a:p>
          <a:p>
            <a:r>
              <a:rPr lang="en-US" sz="1400" b="1" dirty="0">
                <a:solidFill>
                  <a:srgbClr val="00B0F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assignment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WardID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 Ward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nurse.chargenurseID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nurse.nurseid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 bed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bed.wardid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ward.wardid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.start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nurse</a:t>
            </a:r>
          </a:p>
          <a:p>
            <a:r>
              <a:rPr lang="en-US" sz="1400" b="1" dirty="0">
                <a:solidFill>
                  <a:srgbClr val="00B0F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assignment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assignment.nurseID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.start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nurse</a:t>
            </a:r>
          </a:p>
          <a:p>
            <a:r>
              <a:rPr lang="en-US" sz="1400" b="1" dirty="0">
                <a:solidFill>
                  <a:srgbClr val="00B0F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assignment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assignment.WardID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3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53DB-9774-411B-95CF-2E2D7B8CEEAA}"/>
              </a:ext>
            </a:extLst>
          </p:cNvPr>
          <p:cNvSpPr txBox="1"/>
          <p:nvPr/>
        </p:nvSpPr>
        <p:spPr>
          <a:xfrm>
            <a:off x="4038600" y="258901"/>
            <a:ext cx="3474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SQLCMD “our old friend”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939BA-34FE-47D4-BDD0-EBFCAFC4A421}"/>
              </a:ext>
            </a:extLst>
          </p:cNvPr>
          <p:cNvSpPr txBox="1"/>
          <p:nvPr/>
        </p:nvSpPr>
        <p:spPr>
          <a:xfrm>
            <a:off x="5533053" y="2697480"/>
            <a:ext cx="66589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'Nurse'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patient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'Patient'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bedsize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nurse</a:t>
            </a:r>
          </a:p>
          <a:p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Ward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ward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chargenurseID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nurseid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bed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ward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wardid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Right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join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patient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patient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BedID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patient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52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C14B-568B-4A5F-9E3C-FF9BB9F1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Aliases</a:t>
            </a:r>
            <a:r>
              <a:rPr lang="en-US" dirty="0"/>
              <a:t> using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/>
              <a:t> (saves some typing)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FB26-293D-4A0C-A3D1-B6C13D5EC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Syntax: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Mainly, I just wanted to make sure you did not get confused if you see someone write SQL using aliases for </a:t>
            </a:r>
            <a:r>
              <a:rPr lang="en-US" dirty="0" err="1"/>
              <a:t>Table.column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D9DF74-9F75-49F0-A9C6-D187720DC410}"/>
              </a:ext>
            </a:extLst>
          </p:cNvPr>
          <p:cNvSpPr/>
          <p:nvPr/>
        </p:nvSpPr>
        <p:spPr>
          <a:xfrm>
            <a:off x="2339788" y="1951672"/>
            <a:ext cx="66966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jobtitle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CompanyName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 Customer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AcctRepNo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CompanyName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3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D011-9EF9-44D7-8F1F-10921912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1CCA-F6B9-44DF-9991-8875EF5A6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C4BC0-4B29-47DE-B6E3-76088ED2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E5FD7-0604-479C-B636-C8D7C3EB4273}"/>
              </a:ext>
            </a:extLst>
          </p:cNvPr>
          <p:cNvSpPr txBox="1"/>
          <p:nvPr/>
        </p:nvSpPr>
        <p:spPr>
          <a:xfrm>
            <a:off x="6096000" y="2850777"/>
            <a:ext cx="14971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worked!</a:t>
            </a:r>
          </a:p>
        </p:txBody>
      </p:sp>
    </p:spTree>
    <p:extLst>
      <p:ext uri="{BB962C8B-B14F-4D97-AF65-F5344CB8AC3E}">
        <p14:creationId xmlns:p14="http://schemas.microsoft.com/office/powerpoint/2010/main" val="256912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2C88-E714-44F9-B5BA-006209407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3DA66-EB9B-442B-9B9B-FC1F5185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03E52-EA3E-4E4E-BCA3-40646A05C745}"/>
              </a:ext>
            </a:extLst>
          </p:cNvPr>
          <p:cNvSpPr txBox="1"/>
          <p:nvPr/>
        </p:nvSpPr>
        <p:spPr>
          <a:xfrm>
            <a:off x="7149352" y="2305431"/>
            <a:ext cx="336176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“Inner JOIN” and “ON”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1D0367B-9186-4EC2-BD0B-072ACBCA33C6}"/>
              </a:ext>
            </a:extLst>
          </p:cNvPr>
          <p:cNvSpPr/>
          <p:nvPr/>
        </p:nvSpPr>
        <p:spPr>
          <a:xfrm rot="5997860">
            <a:off x="5874027" y="1654251"/>
            <a:ext cx="248478" cy="16002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9548-5165-455E-B7E0-C545EEBB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9FBB-7A98-453F-BCC0-7999A67A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E2CB8-9837-453A-B808-15B09C98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9E030-8565-4767-AB60-FEBE113BB629}"/>
              </a:ext>
            </a:extLst>
          </p:cNvPr>
          <p:cNvSpPr txBox="1"/>
          <p:nvPr/>
        </p:nvSpPr>
        <p:spPr>
          <a:xfrm>
            <a:off x="7059426" y="2921928"/>
            <a:ext cx="455631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 Join (notice I can leave out “outer”)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00B9C-FEA6-49A8-B0E8-E6649AD3BD1B}"/>
              </a:ext>
            </a:extLst>
          </p:cNvPr>
          <p:cNvSpPr txBox="1"/>
          <p:nvPr/>
        </p:nvSpPr>
        <p:spPr>
          <a:xfrm>
            <a:off x="6464113" y="1506022"/>
            <a:ext cx="541356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the way, JOIN with no modifier is treated as INNER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8180FD8-2123-4DF8-87CB-5964D1C089F2}"/>
              </a:ext>
            </a:extLst>
          </p:cNvPr>
          <p:cNvSpPr/>
          <p:nvPr/>
        </p:nvSpPr>
        <p:spPr>
          <a:xfrm rot="4434115">
            <a:off x="5707517" y="1287020"/>
            <a:ext cx="208819" cy="129734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3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1C21-0007-4A7F-AF70-2F5D9D01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8B0A-99CD-4B51-A642-D54F455C1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E55C6-20B0-4936-9881-4A3603A2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F5451-EAD3-420A-89C1-5D29EC0E2C74}"/>
              </a:ext>
            </a:extLst>
          </p:cNvPr>
          <p:cNvSpPr txBox="1"/>
          <p:nvPr/>
        </p:nvSpPr>
        <p:spPr>
          <a:xfrm>
            <a:off x="6096000" y="3140442"/>
            <a:ext cx="21873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Join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92EDC0D-5DF0-4C0C-9648-02FD650DDD85}"/>
              </a:ext>
            </a:extLst>
          </p:cNvPr>
          <p:cNvSpPr/>
          <p:nvPr/>
        </p:nvSpPr>
        <p:spPr>
          <a:xfrm>
            <a:off x="11465859" y="5674659"/>
            <a:ext cx="394447" cy="59167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F31E-7AC6-4962-AC7C-CAA095E6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F415-97E2-406C-ABB4-1DA437F7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49822-22CA-4688-953B-EAE76CB4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F80BC-2655-434E-A3EB-3F11C08A2914}"/>
              </a:ext>
            </a:extLst>
          </p:cNvPr>
          <p:cNvSpPr txBox="1"/>
          <p:nvPr/>
        </p:nvSpPr>
        <p:spPr>
          <a:xfrm>
            <a:off x="6096000" y="3140442"/>
            <a:ext cx="21873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Join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DDF83B7-059B-4701-AA41-9D5B86C981BC}"/>
              </a:ext>
            </a:extLst>
          </p:cNvPr>
          <p:cNvSpPr/>
          <p:nvPr/>
        </p:nvSpPr>
        <p:spPr>
          <a:xfrm>
            <a:off x="11456894" y="5871882"/>
            <a:ext cx="385482" cy="39444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12CC04D-A26E-483A-851E-4F97E6F542F2}"/>
              </a:ext>
            </a:extLst>
          </p:cNvPr>
          <p:cNvSpPr/>
          <p:nvPr/>
        </p:nvSpPr>
        <p:spPr>
          <a:xfrm rot="10555441">
            <a:off x="7315200" y="5871882"/>
            <a:ext cx="851647" cy="3050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D583-3785-41CB-ABD4-6A307099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891F-7C4E-4159-986B-CBE2D499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265EB-81D8-4A98-B335-124BA8F42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D99E161-7B29-4CE0-9FE4-16490460EA01}"/>
              </a:ext>
            </a:extLst>
          </p:cNvPr>
          <p:cNvSpPr/>
          <p:nvPr/>
        </p:nvSpPr>
        <p:spPr>
          <a:xfrm>
            <a:off x="11483788" y="5665694"/>
            <a:ext cx="304800" cy="63649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BF544-08E2-45B6-81FD-EFCF62B59B64}"/>
              </a:ext>
            </a:extLst>
          </p:cNvPr>
          <p:cNvSpPr txBox="1"/>
          <p:nvPr/>
        </p:nvSpPr>
        <p:spPr>
          <a:xfrm>
            <a:off x="6096000" y="3140442"/>
            <a:ext cx="21873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Join</a:t>
            </a:r>
          </a:p>
        </p:txBody>
      </p:sp>
    </p:spTree>
    <p:extLst>
      <p:ext uri="{BB962C8B-B14F-4D97-AF65-F5344CB8AC3E}">
        <p14:creationId xmlns:p14="http://schemas.microsoft.com/office/powerpoint/2010/main" val="395231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6E860-27DF-4CCE-A433-8A248DFAB41C}"/>
              </a:ext>
            </a:extLst>
          </p:cNvPr>
          <p:cNvSpPr/>
          <p:nvPr/>
        </p:nvSpPr>
        <p:spPr>
          <a:xfrm>
            <a:off x="3290047" y="909735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 Acme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Price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Price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 Join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Price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Price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OrderLine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ActualPrice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Price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MinPrice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3263C-0DDC-41FC-8D87-316E3520135A}"/>
              </a:ext>
            </a:extLst>
          </p:cNvPr>
          <p:cNvSpPr txBox="1"/>
          <p:nvPr/>
        </p:nvSpPr>
        <p:spPr>
          <a:xfrm>
            <a:off x="6096000" y="819535"/>
            <a:ext cx="3474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SQLCMD “our old friend”</a:t>
            </a:r>
          </a:p>
        </p:txBody>
      </p:sp>
    </p:spTree>
    <p:extLst>
      <p:ext uri="{BB962C8B-B14F-4D97-AF65-F5344CB8AC3E}">
        <p14:creationId xmlns:p14="http://schemas.microsoft.com/office/powerpoint/2010/main" val="911935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497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Joins Part 2 and Using Aliases</vt:lpstr>
      <vt:lpstr>Aliases using AS (saves some typing)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SQLCMD is faster than SSMS if your DD is organized: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Joins</dc:title>
  <dc:creator>Hyman, Harvey</dc:creator>
  <cp:lastModifiedBy>Harvey Hyman</cp:lastModifiedBy>
  <cp:revision>29</cp:revision>
  <dcterms:created xsi:type="dcterms:W3CDTF">2018-10-10T00:35:06Z</dcterms:created>
  <dcterms:modified xsi:type="dcterms:W3CDTF">2019-04-03T01:58:36Z</dcterms:modified>
</cp:coreProperties>
</file>